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60" r:id="rId1"/>
  </p:sldMasterIdLst>
  <p:notesMasterIdLst>
    <p:notesMasterId r:id="rId33"/>
  </p:notesMasterIdLst>
  <p:sldIdLst>
    <p:sldId id="524" r:id="rId2"/>
    <p:sldId id="525" r:id="rId3"/>
    <p:sldId id="526" r:id="rId4"/>
    <p:sldId id="389" r:id="rId5"/>
    <p:sldId id="487" r:id="rId6"/>
    <p:sldId id="527" r:id="rId7"/>
    <p:sldId id="513" r:id="rId8"/>
    <p:sldId id="528" r:id="rId9"/>
    <p:sldId id="514" r:id="rId10"/>
    <p:sldId id="515" r:id="rId11"/>
    <p:sldId id="529" r:id="rId12"/>
    <p:sldId id="530" r:id="rId13"/>
    <p:sldId id="531" r:id="rId14"/>
    <p:sldId id="532" r:id="rId15"/>
    <p:sldId id="516" r:id="rId16"/>
    <p:sldId id="533" r:id="rId17"/>
    <p:sldId id="517" r:id="rId18"/>
    <p:sldId id="518" r:id="rId19"/>
    <p:sldId id="520" r:id="rId20"/>
    <p:sldId id="534" r:id="rId21"/>
    <p:sldId id="535" r:id="rId22"/>
    <p:sldId id="537" r:id="rId23"/>
    <p:sldId id="538" r:id="rId24"/>
    <p:sldId id="539" r:id="rId25"/>
    <p:sldId id="540" r:id="rId26"/>
    <p:sldId id="536" r:id="rId27"/>
    <p:sldId id="541" r:id="rId28"/>
    <p:sldId id="542" r:id="rId29"/>
    <p:sldId id="543" r:id="rId30"/>
    <p:sldId id="305" r:id="rId31"/>
    <p:sldId id="510" r:id="rId32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3300"/>
    <a:srgbClr val="37B399"/>
    <a:srgbClr val="191919"/>
    <a:srgbClr val="424E66"/>
    <a:srgbClr val="DEEBE2"/>
    <a:srgbClr val="DFEAE2"/>
    <a:srgbClr val="FFFFFF"/>
    <a:srgbClr val="292929"/>
    <a:srgbClr val="252525"/>
    <a:srgbClr val="FE740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069" autoAdjust="0"/>
    <p:restoredTop sz="94341" autoAdjust="0"/>
  </p:normalViewPr>
  <p:slideViewPr>
    <p:cSldViewPr>
      <p:cViewPr varScale="1">
        <p:scale>
          <a:sx n="110" d="100"/>
          <a:sy n="110" d="100"/>
        </p:scale>
        <p:origin x="-133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9716FC-93A6-4D86-8A82-4A929F1962EF}" type="datetimeFigureOut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DF5464-EF1D-4262-B69B-7D7B797293A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586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87044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8704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6CAE5-F237-432C-B437-894895A2E83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pt-BR"/>
          </a:p>
        </p:txBody>
      </p:sp>
      <p:sp>
        <p:nvSpPr>
          <p:cNvPr id="87046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="" xmlns:p14="http://schemas.microsoft.com/office/powerpoint/2010/main" val="110477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21486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2700" y="6381328"/>
            <a:ext cx="9146699" cy="478656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3779912" y="1988840"/>
            <a:ext cx="4847765" cy="1470025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332D-0D75-480A-A767-17E865754B27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692DC-D8E1-4548-A8A9-7BB5D20D5B3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72E-2C35-45A5-9456-45E9C62B223F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AAF9-0983-41FE-8ED7-C20DC9FE359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3935091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940966"/>
          </a:xfrm>
        </p:spPr>
        <p:txBody>
          <a:bodyPr/>
          <a:lstStyle>
            <a:lvl1pPr algn="ctr">
              <a:defRPr sz="3600" b="1" i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4909646"/>
          </a:xfr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defRPr sz="2400">
                <a:latin typeface="Calibri Light" panose="020F0302020204030204" pitchFamily="34" charset="0"/>
              </a:defRPr>
            </a:lvl1pPr>
            <a:lvl2pPr>
              <a:defRPr sz="2000">
                <a:latin typeface="Calibri Light" pitchFamily="34" charset="0"/>
              </a:defRPr>
            </a:lvl2pPr>
            <a:lvl3pPr>
              <a:defRPr sz="1800">
                <a:latin typeface="Calibri Light" pitchFamily="34" charset="0"/>
              </a:defRPr>
            </a:lvl3pPr>
            <a:lvl4pPr>
              <a:defRPr sz="1800">
                <a:latin typeface="Calibri Light" pitchFamily="34" charset="0"/>
              </a:defRPr>
            </a:lvl4pPr>
            <a:lvl5pPr>
              <a:defRPr sz="1800">
                <a:latin typeface="Calibri Light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251520" y="1196752"/>
            <a:ext cx="8541499" cy="0"/>
          </a:xfrm>
          <a:prstGeom prst="line">
            <a:avLst/>
          </a:prstGeom>
          <a:ln w="28575">
            <a:solidFill>
              <a:srgbClr val="EC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etângulo de cantos arredondados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9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3FF5-9E97-4172-8D74-55A86EDD53DF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A16CD-4382-42BE-891A-E8BA11668A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5CB8B-4ADF-42E5-ADD1-EB914C7C51C0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610-E012-4E57-97F8-99AD254A5A9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3C45-0C8D-49F0-813D-9D3C8C5580F5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B72-CFDB-4A3F-BAE6-B870CB4DEA0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C1049-9DEE-4415-95FD-FB9B982D6420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BD2E-B988-4805-803C-7D3CE27A6C3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A8C33-8187-4A33-A558-8A4A8F546F71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2104C-6C80-4799-8C6A-C0765871EF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tângulo de cantos arredondados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D8EC-4C4C-470D-9D48-68AEC3A3B71F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C9790-0216-4496-B188-77C2268EED1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60A3-1090-48C1-BD45-58206CEB9EAC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A8030-FBB0-4815-ABBE-B442CCA3CD6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29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8DCFE1C-BC2A-4342-A24A-BB4BAB6ABFB9}" type="datetime1">
              <a:rPr lang="pt-BR"/>
              <a:pPr>
                <a:defRPr/>
              </a:pPr>
              <a:t>07/05/2019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06E8B2EE-5D6A-4A1C-8440-2D6EEE755B4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  <p:sldLayoutId id="214748370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7AAAA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1785918" y="2357430"/>
            <a:ext cx="5733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800" dirty="0" smtClean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r>
              <a:rPr lang="pt-BR" sz="2800" dirty="0" err="1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MSc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. José </a:t>
            </a:r>
            <a:r>
              <a:rPr lang="pt-BR" sz="28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Ahirton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142875" y="6453336"/>
            <a:ext cx="9001125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São Paulo,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07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de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maio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de 2019</a:t>
            </a:r>
            <a:endParaRPr lang="pt-BR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5">
            <a:extLst>
              <a:ext uri="{FF2B5EF4-FFF2-40B4-BE49-F238E27FC236}">
                <a16:creationId xmlns="" xmlns:a16="http://schemas.microsoft.com/office/drawing/2014/main" id="{F5606860-54D4-5344-8274-A86753FBABA9}"/>
              </a:ext>
            </a:extLst>
          </p:cNvPr>
          <p:cNvSpPr txBox="1"/>
          <p:nvPr/>
        </p:nvSpPr>
        <p:spPr>
          <a:xfrm>
            <a:off x="1285852" y="500042"/>
            <a:ext cx="67086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School of AI SP – </a:t>
            </a:r>
          </a:p>
          <a:p>
            <a:pPr algn="ctr"/>
            <a:r>
              <a:rPr lang="en-US" sz="4000" dirty="0" err="1" smtClean="0"/>
              <a:t>Introdução</a:t>
            </a:r>
            <a:r>
              <a:rPr lang="en-US" sz="4000" dirty="0" smtClean="0"/>
              <a:t> a </a:t>
            </a:r>
            <a:r>
              <a:rPr lang="en-US" sz="4000" dirty="0" err="1" smtClean="0"/>
              <a:t>Aprendizagem</a:t>
            </a:r>
            <a:r>
              <a:rPr lang="en-US" sz="4000" dirty="0" smtClean="0"/>
              <a:t> de </a:t>
            </a:r>
            <a:r>
              <a:rPr lang="en-US" sz="4000" dirty="0" err="1" smtClean="0"/>
              <a:t>Máquina</a:t>
            </a:r>
            <a:endParaRPr lang="pt-BR" sz="4000" dirty="0">
              <a:latin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97ECCE-C65C-504F-9A4C-0A0C2453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4" y="3929066"/>
            <a:ext cx="1727353" cy="1727353"/>
          </a:xfrm>
          <a:prstGeom prst="rect">
            <a:avLst/>
          </a:prstGeom>
        </p:spPr>
      </p:pic>
      <p:pic>
        <p:nvPicPr>
          <p:cNvPr id="18434" name="Picture 2" descr="Image result for magna sistem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857628"/>
            <a:ext cx="1928826" cy="1928826"/>
          </a:xfrm>
          <a:prstGeom prst="rect">
            <a:avLst/>
          </a:prstGeom>
          <a:noFill/>
        </p:spPr>
      </p:pic>
      <p:pic>
        <p:nvPicPr>
          <p:cNvPr id="18436" name="Picture 4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3571876"/>
            <a:ext cx="2912192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Caso de Uso –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Sistemas de Recomendação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714488"/>
            <a:ext cx="8640960" cy="4535926"/>
          </a:xfrm>
        </p:spPr>
        <p:txBody>
          <a:bodyPr anchor="ctr"/>
          <a:lstStyle/>
          <a:p>
            <a:pPr algn="just"/>
            <a:r>
              <a:rPr lang="pt-BR" dirty="0" smtClean="0"/>
              <a:t>Eles </a:t>
            </a:r>
            <a:r>
              <a:rPr lang="pt-BR" dirty="0" smtClean="0"/>
              <a:t>são </a:t>
            </a:r>
            <a:r>
              <a:rPr lang="pt-BR" dirty="0" smtClean="0"/>
              <a:t>lucrativos!</a:t>
            </a:r>
            <a:endParaRPr lang="pt-BR" dirty="0" smtClean="0"/>
          </a:p>
          <a:p>
            <a:pPr lvl="1" algn="just"/>
            <a:r>
              <a:rPr lang="pt-BR" dirty="0" smtClean="0"/>
              <a:t>Em </a:t>
            </a:r>
            <a:r>
              <a:rPr lang="pt-BR" dirty="0" smtClean="0"/>
              <a:t>2009, a </a:t>
            </a:r>
            <a:r>
              <a:rPr lang="pt-BR" dirty="0" err="1" smtClean="0"/>
              <a:t>Netflix</a:t>
            </a:r>
            <a:r>
              <a:rPr lang="pt-BR" dirty="0" smtClean="0"/>
              <a:t> ofereceu </a:t>
            </a:r>
            <a:r>
              <a:rPr lang="pt-BR" dirty="0" smtClean="0"/>
              <a:t>US$ </a:t>
            </a:r>
            <a:r>
              <a:rPr lang="pt-BR" dirty="0" smtClean="0"/>
              <a:t>1 milhão </a:t>
            </a:r>
            <a:r>
              <a:rPr lang="pt-BR" dirty="0" smtClean="0"/>
              <a:t>para o melhor algoritmo de recomendação em uma </a:t>
            </a:r>
            <a:r>
              <a:rPr lang="pt-BR" dirty="0" err="1" smtClean="0"/>
              <a:t>competião</a:t>
            </a:r>
            <a:r>
              <a:rPr lang="pt-BR" dirty="0" smtClean="0"/>
              <a:t> de âmbito mundial;</a:t>
            </a:r>
            <a:endParaRPr lang="pt-BR" dirty="0" smtClean="0"/>
          </a:p>
          <a:p>
            <a:pPr lvl="1" algn="just"/>
            <a:r>
              <a:rPr lang="pt-BR" dirty="0" smtClean="0"/>
              <a:t>Google </a:t>
            </a:r>
            <a:r>
              <a:rPr lang="pt-BR" dirty="0" smtClean="0"/>
              <a:t>e </a:t>
            </a:r>
            <a:r>
              <a:rPr lang="pt-BR" dirty="0" err="1" smtClean="0"/>
              <a:t>Facebook</a:t>
            </a:r>
            <a:r>
              <a:rPr lang="pt-BR" dirty="0" smtClean="0"/>
              <a:t> fazem a maior </a:t>
            </a:r>
            <a:r>
              <a:rPr lang="pt-BR" dirty="0" smtClean="0"/>
              <a:t>parte seu </a:t>
            </a:r>
            <a:r>
              <a:rPr lang="pt-BR" dirty="0" smtClean="0"/>
              <a:t>dinheiro de </a:t>
            </a:r>
            <a:r>
              <a:rPr lang="pt-BR" dirty="0" smtClean="0"/>
              <a:t>publicidade;</a:t>
            </a:r>
            <a:endParaRPr lang="pt-BR" dirty="0" smtClean="0"/>
          </a:p>
          <a:p>
            <a:pPr algn="just"/>
            <a:r>
              <a:rPr lang="pt-BR" dirty="0" smtClean="0"/>
              <a:t>Eles </a:t>
            </a:r>
            <a:r>
              <a:rPr lang="pt-BR" dirty="0" smtClean="0"/>
              <a:t>podem ser </a:t>
            </a:r>
            <a:r>
              <a:rPr lang="pt-BR" dirty="0" smtClean="0"/>
              <a:t>enormes e ter retorno tão significativos quanto o investimento:</a:t>
            </a:r>
            <a:endParaRPr lang="pt-BR" dirty="0" smtClean="0"/>
          </a:p>
          <a:p>
            <a:pPr lvl="1" algn="just"/>
            <a:r>
              <a:rPr lang="pt-BR" dirty="0" smtClean="0"/>
              <a:t>A </a:t>
            </a:r>
            <a:r>
              <a:rPr lang="pt-BR" dirty="0" err="1" smtClean="0"/>
              <a:t>Amazon</a:t>
            </a:r>
            <a:r>
              <a:rPr lang="pt-BR" dirty="0" smtClean="0"/>
              <a:t> vende </a:t>
            </a:r>
            <a:r>
              <a:rPr lang="pt-BR" dirty="0" smtClean="0"/>
              <a:t>mais de 480 </a:t>
            </a:r>
            <a:r>
              <a:rPr lang="pt-BR" dirty="0" smtClean="0"/>
              <a:t>milhões produtos, muitos deles frutos de recomendação.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3619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Caso de Uso –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Sistemas de Recomendação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285992"/>
            <a:ext cx="65627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619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Caso de Uso –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Sistemas de Recomendação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357430"/>
            <a:ext cx="677227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619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Caso de Uso –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Sistemas de Recomendação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714488"/>
            <a:ext cx="8640960" cy="4535926"/>
          </a:xfrm>
        </p:spPr>
        <p:txBody>
          <a:bodyPr anchor="ctr"/>
          <a:lstStyle/>
          <a:p>
            <a:pPr algn="just"/>
            <a:r>
              <a:rPr lang="pt-BR" dirty="0" smtClean="0"/>
              <a:t>Exemplo - Representando Filmes:</a:t>
            </a:r>
            <a:endParaRPr lang="pt-BR" dirty="0" smtClean="0"/>
          </a:p>
          <a:p>
            <a:pPr algn="just"/>
            <a:r>
              <a:rPr lang="pt-BR" dirty="0" smtClean="0"/>
              <a:t>A </a:t>
            </a:r>
            <a:r>
              <a:rPr lang="pt-BR" dirty="0" err="1" smtClean="0"/>
              <a:t>Netflix</a:t>
            </a:r>
            <a:r>
              <a:rPr lang="pt-BR" dirty="0" smtClean="0"/>
              <a:t> </a:t>
            </a:r>
            <a:r>
              <a:rPr lang="pt-BR" dirty="0" smtClean="0"/>
              <a:t>representa cada filme pela </a:t>
            </a:r>
            <a:r>
              <a:rPr lang="pt-BR" dirty="0" smtClean="0"/>
              <a:t>sua características (com uma </a:t>
            </a:r>
            <a:r>
              <a:rPr lang="pt-BR" dirty="0" err="1" smtClean="0"/>
              <a:t>bosa</a:t>
            </a:r>
            <a:r>
              <a:rPr lang="pt-BR" dirty="0" smtClean="0"/>
              <a:t> dose de </a:t>
            </a:r>
            <a:r>
              <a:rPr lang="pt-BR" i="1" dirty="0" err="1" smtClean="0"/>
              <a:t>feature</a:t>
            </a:r>
            <a:r>
              <a:rPr lang="pt-BR" i="1" dirty="0" smtClean="0"/>
              <a:t> </a:t>
            </a:r>
            <a:r>
              <a:rPr lang="pt-BR" i="1" dirty="0" err="1" smtClean="0"/>
              <a:t>engineering</a:t>
            </a:r>
            <a:r>
              <a:rPr lang="pt-BR" dirty="0" smtClean="0"/>
              <a:t>);</a:t>
            </a:r>
            <a:endParaRPr lang="pt-BR" dirty="0" smtClean="0"/>
          </a:p>
          <a:p>
            <a:pPr algn="just"/>
            <a:r>
              <a:rPr lang="pt-BR" dirty="0" smtClean="0"/>
              <a:t>Por exemplo, ano </a:t>
            </a:r>
            <a:r>
              <a:rPr lang="pt-BR" dirty="0" smtClean="0"/>
              <a:t>de lançamento e tempo de </a:t>
            </a:r>
            <a:r>
              <a:rPr lang="pt-BR" dirty="0" smtClean="0"/>
              <a:t>execução:</a:t>
            </a:r>
            <a:endParaRPr lang="pt-BR" dirty="0" smtClean="0"/>
          </a:p>
          <a:p>
            <a:pPr lvl="1" algn="just"/>
            <a:r>
              <a:rPr lang="pt-BR" dirty="0" err="1" smtClean="0"/>
              <a:t>Waterworld</a:t>
            </a:r>
            <a:r>
              <a:rPr lang="pt-BR" dirty="0" smtClean="0"/>
              <a:t> </a:t>
            </a:r>
            <a:r>
              <a:rPr lang="pt-BR" dirty="0" smtClean="0"/>
              <a:t>→ </a:t>
            </a:r>
            <a:r>
              <a:rPr lang="pt-BR" dirty="0" smtClean="0"/>
              <a:t>(1995, 176)</a:t>
            </a:r>
            <a:endParaRPr lang="pt-BR" dirty="0" smtClean="0"/>
          </a:p>
          <a:p>
            <a:pPr lvl="1" algn="just"/>
            <a:r>
              <a:rPr lang="pt-BR" dirty="0" smtClean="0"/>
              <a:t>Jogos Vorazes → (2012, 142)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3619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Caso de Uso –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Sistemas de Recomendação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714488"/>
            <a:ext cx="8640960" cy="4535926"/>
          </a:xfrm>
        </p:spPr>
        <p:txBody>
          <a:bodyPr anchor="ctr"/>
          <a:lstStyle/>
          <a:p>
            <a:pPr algn="just"/>
            <a:r>
              <a:rPr lang="pt-BR" dirty="0" smtClean="0"/>
              <a:t>Mas, afinal de contas, como mensurar similaridade?</a:t>
            </a:r>
            <a:endParaRPr lang="pt-BR" dirty="0" smtClean="0"/>
          </a:p>
          <a:p>
            <a:pPr lvl="1" algn="just"/>
            <a:r>
              <a:rPr lang="pt-BR" dirty="0" err="1" smtClean="0"/>
              <a:t>Waterworld</a:t>
            </a:r>
            <a:r>
              <a:rPr lang="pt-BR" dirty="0" smtClean="0"/>
              <a:t> → (1995, 176)</a:t>
            </a:r>
          </a:p>
          <a:p>
            <a:pPr lvl="1" algn="just"/>
            <a:r>
              <a:rPr lang="pt-BR" dirty="0" smtClean="0"/>
              <a:t>Jogos </a:t>
            </a:r>
            <a:r>
              <a:rPr lang="pt-BR" dirty="0" smtClean="0"/>
              <a:t>Vorazes → (2012, 142)</a:t>
            </a:r>
          </a:p>
          <a:p>
            <a:pPr algn="just"/>
            <a:r>
              <a:rPr lang="pt-BR" dirty="0" smtClean="0"/>
              <a:t>P: Como um </a:t>
            </a:r>
            <a:r>
              <a:rPr lang="pt-BR" dirty="0" smtClean="0"/>
              <a:t>computador pode medir </a:t>
            </a:r>
            <a:r>
              <a:rPr lang="pt-BR" dirty="0" smtClean="0"/>
              <a:t>a </a:t>
            </a:r>
            <a:r>
              <a:rPr lang="pt-BR" dirty="0" smtClean="0"/>
              <a:t>similaridade entre </a:t>
            </a:r>
            <a:r>
              <a:rPr lang="pt-BR" dirty="0" smtClean="0"/>
              <a:t>dois filmes?</a:t>
            </a:r>
          </a:p>
          <a:p>
            <a:pPr algn="just"/>
            <a:r>
              <a:rPr lang="pt-BR" dirty="0" smtClean="0"/>
              <a:t>R: Usando </a:t>
            </a:r>
            <a:r>
              <a:rPr lang="pt-BR" dirty="0" smtClean="0"/>
              <a:t>os recursos como </a:t>
            </a:r>
            <a:r>
              <a:rPr lang="pt-BR" dirty="0" smtClean="0"/>
              <a:t>coordenadas!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3619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Medindo Distâncias e Similaridade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143116"/>
            <a:ext cx="7314843" cy="32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092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Medindo Distâncias e Similaridade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3116"/>
            <a:ext cx="719660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092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Algoritmo KNN - Detalhamentos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700808"/>
            <a:ext cx="8640960" cy="4549606"/>
          </a:xfrm>
        </p:spPr>
        <p:txBody>
          <a:bodyPr anchor="ctr"/>
          <a:lstStyle/>
          <a:p>
            <a:pPr algn="just"/>
            <a:r>
              <a:rPr lang="pt-BR" dirty="0" smtClean="0"/>
              <a:t>Ainda do exemplo de filmes, os passos de nosso algoritmo poderiam ser:</a:t>
            </a:r>
            <a:endParaRPr lang="pt-BR" dirty="0" smtClean="0"/>
          </a:p>
          <a:p>
            <a:pPr lvl="1" algn="just"/>
            <a:r>
              <a:rPr lang="pt-BR" dirty="0" smtClean="0"/>
              <a:t>Medir </a:t>
            </a:r>
            <a:r>
              <a:rPr lang="pt-BR" dirty="0" smtClean="0"/>
              <a:t>a distância do </a:t>
            </a:r>
            <a:r>
              <a:rPr lang="pt-BR" dirty="0" smtClean="0"/>
              <a:t>seu filme favorito para com </a:t>
            </a:r>
            <a:r>
              <a:rPr lang="pt-BR" dirty="0" smtClean="0"/>
              <a:t>todos os outros </a:t>
            </a:r>
            <a:r>
              <a:rPr lang="pt-BR" dirty="0" smtClean="0"/>
              <a:t>filmes.</a:t>
            </a:r>
            <a:endParaRPr lang="pt-BR" dirty="0" smtClean="0"/>
          </a:p>
          <a:p>
            <a:pPr lvl="1" algn="just"/>
            <a:r>
              <a:rPr lang="pt-BR" dirty="0" smtClean="0"/>
              <a:t>Recomendar </a:t>
            </a:r>
            <a:r>
              <a:rPr lang="pt-BR" dirty="0" smtClean="0"/>
              <a:t>o mais próximo (</a:t>
            </a:r>
            <a:r>
              <a:rPr lang="pt-BR" dirty="0" smtClean="0"/>
              <a:t>o vizinho </a:t>
            </a:r>
            <a:r>
              <a:rPr lang="pt-BR" dirty="0" smtClean="0"/>
              <a:t>mais </a:t>
            </a:r>
            <a:r>
              <a:rPr lang="pt-BR" dirty="0" smtClean="0"/>
              <a:t>próximo – </a:t>
            </a:r>
            <a:r>
              <a:rPr lang="pt-BR" i="1" dirty="0" err="1" smtClean="0"/>
              <a:t>nearest</a:t>
            </a:r>
            <a:r>
              <a:rPr lang="pt-BR" i="1" dirty="0" smtClean="0"/>
              <a:t> </a:t>
            </a:r>
            <a:r>
              <a:rPr lang="pt-BR" i="1" dirty="0" err="1" smtClean="0"/>
              <a:t>neighbor</a:t>
            </a:r>
            <a:r>
              <a:rPr lang="pt-BR" dirty="0" smtClean="0"/>
              <a:t>).</a:t>
            </a:r>
            <a:endParaRPr lang="pt-BR" dirty="0" smtClean="0"/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96213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Algoritmo KNN - Demo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4693622"/>
          </a:xfrm>
        </p:spPr>
        <p:txBody>
          <a:bodyPr anchor="ctr"/>
          <a:lstStyle/>
          <a:p>
            <a:pPr algn="just"/>
            <a:r>
              <a:rPr lang="pt-BR" dirty="0"/>
              <a:t>Por outro lado, 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também é conhecido como mau estimador, de modo que as saídas de probabilidade do não devem ser levadas muito a sério.</a:t>
            </a:r>
          </a:p>
          <a:p>
            <a:pPr algn="just"/>
            <a:r>
              <a:rPr lang="pt-BR" dirty="0"/>
              <a:t>Outra limitação do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é a hipótese de </a:t>
            </a:r>
            <a:r>
              <a:rPr lang="pt-BR" dirty="0" err="1"/>
              <a:t>preditores</a:t>
            </a:r>
            <a:r>
              <a:rPr lang="pt-BR" dirty="0"/>
              <a:t> independentes. Na vida real, é quase impossível obtermos um conjunto de </a:t>
            </a:r>
            <a:r>
              <a:rPr lang="pt-BR" dirty="0" err="1"/>
              <a:t>preditores</a:t>
            </a:r>
            <a:r>
              <a:rPr lang="pt-BR" dirty="0"/>
              <a:t> completamente independentes.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DFA67EFE-F409-9A41-847B-FFF84D2A75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>
            <a:extLst>
              <a:ext uri="{FF2B5EF4-FFF2-40B4-BE49-F238E27FC236}">
                <a16:creationId xmlns="" xmlns:a16="http://schemas.microsoft.com/office/drawing/2014/main" id="{0739E4C9-E7BE-9045-BA08-BA6F3C8C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6229" y="2276872"/>
            <a:ext cx="7691541" cy="3199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8163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BB5DF09-E6AC-4D74-9C3A-CD95799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About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="" xmlns:a16="http://schemas.microsoft.com/office/drawing/2014/main" id="{36C60793-40A2-4AD7-B191-AE22EF0D44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2" y="1432661"/>
            <a:ext cx="2607705" cy="2610564"/>
          </a:xfr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DD20A26F-A8E2-4800-A88A-1C469B9E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5" y="1431241"/>
            <a:ext cx="2607705" cy="26077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C08301DD-E4E5-4A51-AF68-120407B56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233046"/>
            <a:ext cx="3244211" cy="24046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B5E50978-287F-4C93-BB6B-EEBDF47F0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33046"/>
            <a:ext cx="2426365" cy="24046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B01DF7CB-EC00-4F08-B253-65286B413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31241"/>
            <a:ext cx="2426365" cy="26077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1" y="4274272"/>
            <a:ext cx="2607705" cy="23634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54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1800770"/>
          </a:xfrm>
        </p:spPr>
        <p:txBody>
          <a:bodyPr anchor="ctr"/>
          <a:lstStyle/>
          <a:p>
            <a:pPr algn="just"/>
            <a:r>
              <a:rPr lang="pt-BR" dirty="0" smtClean="0"/>
              <a:t>Novo exercício:</a:t>
            </a:r>
          </a:p>
          <a:p>
            <a:pPr lvl="1" algn="just"/>
            <a:r>
              <a:rPr lang="pt-BR" dirty="0" smtClean="0"/>
              <a:t>Como poderíamos organizar, de maneira orgânica, os personagens a seguir?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571876"/>
            <a:ext cx="914400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1014952"/>
          </a:xfrm>
        </p:spPr>
        <p:txBody>
          <a:bodyPr anchor="ctr"/>
          <a:lstStyle/>
          <a:p>
            <a:pPr algn="just"/>
            <a:r>
              <a:rPr lang="pt-BR" dirty="0" smtClean="0"/>
              <a:t>Não é uma tarefa simples, não é verdade?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496"/>
            <a:ext cx="199567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2928934"/>
            <a:ext cx="181327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2928934"/>
            <a:ext cx="1609727" cy="246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5140" y="3000372"/>
            <a:ext cx="1837352" cy="230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1014952"/>
          </a:xfrm>
        </p:spPr>
        <p:txBody>
          <a:bodyPr anchor="ctr"/>
          <a:lstStyle/>
          <a:p>
            <a:pPr algn="just"/>
            <a:r>
              <a:rPr lang="pt-BR" dirty="0" smtClean="0"/>
              <a:t>Inicialização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1571612"/>
            <a:ext cx="4000528" cy="4434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1014952"/>
          </a:xfrm>
        </p:spPr>
        <p:txBody>
          <a:bodyPr anchor="ctr"/>
          <a:lstStyle/>
          <a:p>
            <a:pPr algn="just"/>
            <a:r>
              <a:rPr lang="pt-BR" dirty="0" smtClean="0"/>
              <a:t>Época #1</a:t>
            </a:r>
            <a:endParaRPr lang="pt-BR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1428736"/>
            <a:ext cx="4229099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1014952"/>
          </a:xfrm>
        </p:spPr>
        <p:txBody>
          <a:bodyPr anchor="ctr"/>
          <a:lstStyle/>
          <a:p>
            <a:pPr algn="just"/>
            <a:r>
              <a:rPr lang="pt-BR" dirty="0" smtClean="0"/>
              <a:t>Época #2</a:t>
            </a:r>
            <a:endParaRPr lang="pt-BR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1500174"/>
            <a:ext cx="430530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1014952"/>
          </a:xfrm>
        </p:spPr>
        <p:txBody>
          <a:bodyPr anchor="ctr"/>
          <a:lstStyle/>
          <a:p>
            <a:pPr algn="just"/>
            <a:r>
              <a:rPr lang="pt-BR" dirty="0" smtClean="0"/>
              <a:t>Época #3</a:t>
            </a:r>
            <a:endParaRPr lang="pt-BR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500174"/>
            <a:ext cx="43815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Algoritmo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- Detalhamentos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3658158"/>
          </a:xfrm>
        </p:spPr>
        <p:txBody>
          <a:bodyPr anchor="ctr"/>
          <a:lstStyle/>
          <a:p>
            <a:pPr algn="just"/>
            <a:r>
              <a:rPr lang="pt-BR" dirty="0" smtClean="0"/>
              <a:t>1. Escolha aleatoriamente os itens de dados K de X como centróides iniciais</a:t>
            </a:r>
            <a:r>
              <a:rPr lang="pt-BR" dirty="0" smtClean="0"/>
              <a:t>.</a:t>
            </a:r>
            <a:endParaRPr lang="pt-BR" dirty="0" smtClean="0"/>
          </a:p>
          <a:p>
            <a:pPr algn="just"/>
            <a:r>
              <a:rPr lang="pt-BR" dirty="0" smtClean="0"/>
              <a:t>2. </a:t>
            </a:r>
            <a:r>
              <a:rPr lang="pt-BR" dirty="0" smtClean="0"/>
              <a:t>Repetir os seguintes passos:</a:t>
            </a:r>
            <a:endParaRPr lang="pt-BR" dirty="0" smtClean="0"/>
          </a:p>
          <a:p>
            <a:pPr lvl="1" algn="just"/>
            <a:r>
              <a:rPr lang="pt-BR" dirty="0" smtClean="0"/>
              <a:t>Atribua cada ponto de dados ao cluster que possui o centróide mais próximo</a:t>
            </a:r>
            <a:r>
              <a:rPr lang="pt-BR" dirty="0" smtClean="0"/>
              <a:t>.</a:t>
            </a:r>
            <a:endParaRPr lang="pt-BR" dirty="0" smtClean="0"/>
          </a:p>
          <a:p>
            <a:pPr lvl="1" algn="just"/>
            <a:r>
              <a:rPr lang="pt-BR" dirty="0" smtClean="0"/>
              <a:t>Calcular novos centróides de cluster. Até que os critérios de convergência sejam cumpridos.</a:t>
            </a:r>
            <a:endParaRPr lang="en-US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Algoritmo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- Aplicações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3658158"/>
          </a:xfrm>
        </p:spPr>
        <p:txBody>
          <a:bodyPr anchor="ctr"/>
          <a:lstStyle/>
          <a:p>
            <a:pPr algn="just"/>
            <a:r>
              <a:rPr lang="pt-BR" dirty="0" smtClean="0"/>
              <a:t>Reconhecimento </a:t>
            </a:r>
            <a:r>
              <a:rPr lang="pt-BR" dirty="0" smtClean="0"/>
              <a:t>Ótico de </a:t>
            </a:r>
            <a:r>
              <a:rPr lang="pt-BR" dirty="0" smtClean="0"/>
              <a:t>Caracteres</a:t>
            </a:r>
          </a:p>
          <a:p>
            <a:pPr algn="just"/>
            <a:r>
              <a:rPr lang="pt-BR" dirty="0" smtClean="0"/>
              <a:t>B</a:t>
            </a:r>
            <a:r>
              <a:rPr lang="pt-BR" dirty="0" smtClean="0"/>
              <a:t>iometria</a:t>
            </a:r>
            <a:endParaRPr lang="pt-BR" dirty="0" smtClean="0"/>
          </a:p>
          <a:p>
            <a:pPr algn="just"/>
            <a:r>
              <a:rPr lang="pt-BR" dirty="0" smtClean="0"/>
              <a:t>Sistemas </a:t>
            </a:r>
            <a:r>
              <a:rPr lang="pt-BR" dirty="0" smtClean="0"/>
              <a:t>de Diagnóstico</a:t>
            </a:r>
          </a:p>
          <a:p>
            <a:pPr algn="just"/>
            <a:r>
              <a:rPr lang="pt-BR" dirty="0" smtClean="0"/>
              <a:t>Aplicações </a:t>
            </a:r>
            <a:r>
              <a:rPr lang="pt-BR" dirty="0" smtClean="0"/>
              <a:t>Militares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Algoritmo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- Detalhamentos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640960" cy="3943910"/>
          </a:xfrm>
        </p:spPr>
        <p:txBody>
          <a:bodyPr anchor="ctr"/>
          <a:lstStyle/>
          <a:p>
            <a:pPr algn="just"/>
            <a:r>
              <a:rPr lang="pt-BR" dirty="0" smtClean="0"/>
              <a:t>Desvantagens</a:t>
            </a:r>
            <a:endParaRPr lang="pt-BR" dirty="0" smtClean="0"/>
          </a:p>
          <a:p>
            <a:pPr lvl="1" algn="just"/>
            <a:r>
              <a:rPr lang="pt-BR" dirty="0" smtClean="0"/>
              <a:t>Necessidade </a:t>
            </a:r>
            <a:r>
              <a:rPr lang="pt-BR" dirty="0" smtClean="0"/>
              <a:t>de especificar k, o número de </a:t>
            </a:r>
            <a:r>
              <a:rPr lang="pt-BR" i="1" dirty="0" smtClean="0"/>
              <a:t>clusters</a:t>
            </a:r>
            <a:r>
              <a:rPr lang="pt-BR" dirty="0" smtClean="0"/>
              <a:t>, com </a:t>
            </a:r>
            <a:r>
              <a:rPr lang="pt-BR" dirty="0" smtClean="0"/>
              <a:t>antecedência;</a:t>
            </a:r>
          </a:p>
          <a:p>
            <a:pPr lvl="1" algn="just"/>
            <a:r>
              <a:rPr lang="pt-BR" dirty="0" smtClean="0"/>
              <a:t>Incapaz </a:t>
            </a:r>
            <a:r>
              <a:rPr lang="pt-BR" dirty="0" smtClean="0"/>
              <a:t>de lidar com dados ruidosos e </a:t>
            </a:r>
            <a:r>
              <a:rPr lang="pt-BR" i="1" dirty="0" err="1" smtClean="0"/>
              <a:t>outliers</a:t>
            </a:r>
            <a:r>
              <a:rPr lang="pt-BR" dirty="0" smtClean="0"/>
              <a:t>;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089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DFA67EFE-F409-9A41-847B-FFF84D2A75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>
            <a:extLst>
              <a:ext uri="{FF2B5EF4-FFF2-40B4-BE49-F238E27FC236}">
                <a16:creationId xmlns="" xmlns:a16="http://schemas.microsoft.com/office/drawing/2014/main" id="{0739E4C9-E7BE-9045-BA08-BA6F3C8C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6229" y="2276872"/>
            <a:ext cx="7691541" cy="3199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8163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Ferramentais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55663B1-FCE2-4E46-B0B8-3D4DFFA1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85926"/>
            <a:ext cx="4437901" cy="4437901"/>
          </a:xfrm>
          <a:prstGeom prst="rect">
            <a:avLst/>
          </a:prstGeom>
        </p:spPr>
      </p:pic>
      <p:pic>
        <p:nvPicPr>
          <p:cNvPr id="16386" name="Picture 2" descr="Image result for pyth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475" y="3071810"/>
            <a:ext cx="5724525" cy="1933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5702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26368" y="1628800"/>
            <a:ext cx="8291264" cy="3985120"/>
          </a:xfrm>
        </p:spPr>
        <p:txBody>
          <a:bodyPr/>
          <a:lstStyle/>
          <a:p>
            <a:pPr marL="0" indent="0">
              <a:buNone/>
            </a:pPr>
            <a:r>
              <a:rPr lang="pt-BR" sz="4800" i="1" dirty="0">
                <a:solidFill>
                  <a:schemeClr val="accent5"/>
                </a:solidFill>
                <a:cs typeface="Calibri Light" panose="020F0302020204030204" pitchFamily="34" charset="0"/>
              </a:rPr>
              <a:t> “</a:t>
            </a:r>
            <a:r>
              <a:rPr lang="pt-BR" sz="4000" i="1" dirty="0">
                <a:cs typeface="Calibri Light" panose="020F0302020204030204" pitchFamily="34" charset="0"/>
              </a:rPr>
              <a:t>É preciso provocar sistematicamente confusão. Isso promove a criatividade. Tudo aquilo que é contraditório gera vida 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cs typeface="Calibri Light" panose="020F0302020204030204" pitchFamily="34" charset="0"/>
              </a:rPr>
              <a:t>”</a:t>
            </a:r>
            <a:endParaRPr lang="pt-BR" sz="2800" dirty="0">
              <a:solidFill>
                <a:schemeClr val="accent5">
                  <a:lumMod val="75000"/>
                </a:schemeClr>
              </a:solidFill>
              <a:cs typeface="Calibri Light" panose="020F0302020204030204" pitchFamily="34" charset="0"/>
            </a:endParaRPr>
          </a:p>
          <a:p>
            <a:pPr eaLnBrk="1" hangingPunct="1"/>
            <a:endParaRPr lang="pt-BR" sz="2400" dirty="0"/>
          </a:p>
          <a:p>
            <a:pPr eaLnBrk="1" hangingPunct="1"/>
            <a:endParaRPr lang="pt-BR" sz="4000" dirty="0"/>
          </a:p>
          <a:p>
            <a:pPr eaLnBrk="1" hangingPunct="1"/>
            <a:endParaRPr lang="pt-BR" sz="2200" dirty="0"/>
          </a:p>
          <a:p>
            <a:pPr eaLnBrk="1" hangingPunct="1"/>
            <a:endParaRPr 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26368" y="4481736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accent5">
                    <a:lumMod val="75000"/>
                  </a:schemeClr>
                </a:solidFill>
                <a:latin typeface="Futura Bk BT" pitchFamily="34" charset="0"/>
              </a:rPr>
              <a:t>Salvador Dalí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D485B0B-2218-4986-BB1B-4C1238079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48" y="4117170"/>
            <a:ext cx="1656184" cy="274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928662" y="2428868"/>
            <a:ext cx="795528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6000" dirty="0">
                <a:latin typeface="Lato Black"/>
                <a:ea typeface="Lato Black"/>
                <a:cs typeface="Lato Black"/>
                <a:sym typeface="Lato Black"/>
              </a:rPr>
              <a:t>Obrigado!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785786" y="2500306"/>
            <a:ext cx="338925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91" name="Shape 391"/>
          <p:cNvGrpSpPr/>
          <p:nvPr/>
        </p:nvGrpSpPr>
        <p:grpSpPr>
          <a:xfrm>
            <a:off x="500034" y="4214818"/>
            <a:ext cx="798022" cy="815060"/>
            <a:chOff x="685909" y="4475163"/>
            <a:chExt cx="150813" cy="150813"/>
          </a:xfrm>
        </p:grpSpPr>
        <p:sp>
          <p:nvSpPr>
            <p:cNvPr id="392" name="Shape 392"/>
            <p:cNvSpPr/>
            <p:nvPr/>
          </p:nvSpPr>
          <p:spPr>
            <a:xfrm>
              <a:off x="685909" y="4475163"/>
              <a:ext cx="150813" cy="1508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724913" y="4524377"/>
              <a:ext cx="82692" cy="52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69" y="31744"/>
                  </a:moveTo>
                  <a:lnTo>
                    <a:pt x="117569" y="31744"/>
                  </a:lnTo>
                  <a:lnTo>
                    <a:pt x="65635" y="73604"/>
                  </a:lnTo>
                  <a:lnTo>
                    <a:pt x="62762" y="75697"/>
                  </a:lnTo>
                  <a:lnTo>
                    <a:pt x="59889" y="75697"/>
                  </a:lnTo>
                  <a:lnTo>
                    <a:pt x="56795" y="75697"/>
                  </a:lnTo>
                  <a:lnTo>
                    <a:pt x="53922" y="73604"/>
                  </a:lnTo>
                  <a:lnTo>
                    <a:pt x="2430" y="31744"/>
                  </a:lnTo>
                  <a:lnTo>
                    <a:pt x="883" y="31046"/>
                  </a:lnTo>
                  <a:lnTo>
                    <a:pt x="0" y="31744"/>
                  </a:lnTo>
                  <a:lnTo>
                    <a:pt x="0" y="32441"/>
                  </a:lnTo>
                  <a:lnTo>
                    <a:pt x="0" y="34534"/>
                  </a:lnTo>
                  <a:lnTo>
                    <a:pt x="0" y="110581"/>
                  </a:lnTo>
                  <a:lnTo>
                    <a:pt x="0" y="111976"/>
                  </a:lnTo>
                  <a:lnTo>
                    <a:pt x="441" y="114069"/>
                  </a:lnTo>
                  <a:lnTo>
                    <a:pt x="1988" y="116511"/>
                  </a:lnTo>
                  <a:lnTo>
                    <a:pt x="4640" y="119302"/>
                  </a:lnTo>
                  <a:lnTo>
                    <a:pt x="5303" y="120000"/>
                  </a:lnTo>
                  <a:lnTo>
                    <a:pt x="6629" y="120000"/>
                  </a:lnTo>
                  <a:lnTo>
                    <a:pt x="113370" y="120000"/>
                  </a:lnTo>
                  <a:lnTo>
                    <a:pt x="114254" y="120000"/>
                  </a:lnTo>
                  <a:lnTo>
                    <a:pt x="115359" y="119302"/>
                  </a:lnTo>
                  <a:lnTo>
                    <a:pt x="118011" y="116511"/>
                  </a:lnTo>
                  <a:lnTo>
                    <a:pt x="119116" y="114069"/>
                  </a:lnTo>
                  <a:lnTo>
                    <a:pt x="119558" y="111976"/>
                  </a:lnTo>
                  <a:lnTo>
                    <a:pt x="120000" y="110581"/>
                  </a:lnTo>
                  <a:lnTo>
                    <a:pt x="120000" y="34534"/>
                  </a:lnTo>
                  <a:lnTo>
                    <a:pt x="120000" y="32441"/>
                  </a:lnTo>
                  <a:lnTo>
                    <a:pt x="119558" y="31744"/>
                  </a:lnTo>
                  <a:lnTo>
                    <a:pt x="118674" y="31046"/>
                  </a:lnTo>
                  <a:lnTo>
                    <a:pt x="117569" y="31744"/>
                  </a:lnTo>
                  <a:close/>
                  <a:moveTo>
                    <a:pt x="4198" y="10813"/>
                  </a:moveTo>
                  <a:lnTo>
                    <a:pt x="4198" y="10813"/>
                  </a:lnTo>
                  <a:lnTo>
                    <a:pt x="53922" y="53372"/>
                  </a:lnTo>
                  <a:lnTo>
                    <a:pt x="56795" y="54418"/>
                  </a:lnTo>
                  <a:lnTo>
                    <a:pt x="59889" y="55116"/>
                  </a:lnTo>
                  <a:lnTo>
                    <a:pt x="63204" y="54418"/>
                  </a:lnTo>
                  <a:lnTo>
                    <a:pt x="65635" y="53372"/>
                  </a:lnTo>
                  <a:lnTo>
                    <a:pt x="115801" y="10813"/>
                  </a:lnTo>
                  <a:lnTo>
                    <a:pt x="117127" y="10116"/>
                  </a:lnTo>
                  <a:lnTo>
                    <a:pt x="118232" y="8372"/>
                  </a:lnTo>
                  <a:lnTo>
                    <a:pt x="119116" y="6279"/>
                  </a:lnTo>
                  <a:lnTo>
                    <a:pt x="119558" y="4883"/>
                  </a:lnTo>
                  <a:lnTo>
                    <a:pt x="119558" y="3488"/>
                  </a:lnTo>
                  <a:lnTo>
                    <a:pt x="119116" y="1395"/>
                  </a:lnTo>
                  <a:lnTo>
                    <a:pt x="118232" y="0"/>
                  </a:lnTo>
                  <a:lnTo>
                    <a:pt x="115801" y="0"/>
                  </a:lnTo>
                  <a:lnTo>
                    <a:pt x="3756" y="0"/>
                  </a:lnTo>
                  <a:lnTo>
                    <a:pt x="1767" y="0"/>
                  </a:lnTo>
                  <a:lnTo>
                    <a:pt x="441" y="1395"/>
                  </a:lnTo>
                  <a:lnTo>
                    <a:pt x="0" y="3488"/>
                  </a:lnTo>
                  <a:lnTo>
                    <a:pt x="0" y="4883"/>
                  </a:lnTo>
                  <a:lnTo>
                    <a:pt x="883" y="6279"/>
                  </a:lnTo>
                  <a:lnTo>
                    <a:pt x="1325" y="8372"/>
                  </a:lnTo>
                  <a:lnTo>
                    <a:pt x="2430" y="10116"/>
                  </a:lnTo>
                  <a:lnTo>
                    <a:pt x="4198" y="10813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Shape 394"/>
          <p:cNvSpPr txBox="1"/>
          <p:nvPr/>
        </p:nvSpPr>
        <p:spPr>
          <a:xfrm>
            <a:off x="1357290" y="4214818"/>
            <a:ext cx="3445775" cy="9223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ahirtonlopes@gmail.com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smtClean="0">
                <a:latin typeface="Lato"/>
                <a:ea typeface="Lato"/>
                <a:cs typeface="Lato"/>
                <a:sym typeface="Lato"/>
              </a:rPr>
              <a:t>github.com/</a:t>
            </a:r>
            <a:r>
              <a:rPr lang="en-US" sz="2400" dirty="0" err="1" smtClean="0">
                <a:latin typeface="Lato"/>
                <a:ea typeface="Lato"/>
                <a:cs typeface="Lato"/>
                <a:sym typeface="Lato"/>
              </a:rPr>
              <a:t>AhirtonLopes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C638384-5302-D242-B5C0-65DC5650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9" y="1916832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48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r>
              <a:rPr lang="en-US" dirty="0" err="1"/>
              <a:t>Árvores</a:t>
            </a:r>
            <a:r>
              <a:rPr lang="en-US" dirty="0"/>
              <a:t> de </a:t>
            </a:r>
            <a:r>
              <a:rPr lang="en-US" dirty="0" err="1"/>
              <a:t>decisão</a:t>
            </a:r>
            <a:endParaRPr lang="en-US" dirty="0"/>
          </a:p>
          <a:p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endParaRPr lang="pt-BR" dirty="0"/>
          </a:p>
          <a:p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Vector</a:t>
            </a:r>
            <a:r>
              <a:rPr lang="pt-BR" dirty="0"/>
              <a:t> </a:t>
            </a:r>
            <a:r>
              <a:rPr lang="pt-BR" dirty="0" smtClean="0"/>
              <a:t>Machines</a:t>
            </a:r>
          </a:p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KNN e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K-Means</a:t>
            </a:r>
            <a:endParaRPr lang="pt-BR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pt-BR" dirty="0" smtClean="0"/>
              <a:t>Técnicas Não Supervisionadas;</a:t>
            </a:r>
          </a:p>
          <a:p>
            <a:pPr lvl="1"/>
            <a:r>
              <a:rPr lang="pt-BR" dirty="0" smtClean="0"/>
              <a:t>Baseadas no Conceito de Vizinhança;</a:t>
            </a:r>
          </a:p>
          <a:p>
            <a:pPr lvl="1"/>
            <a:r>
              <a:rPr lang="pt-BR" dirty="0" smtClean="0"/>
              <a:t>Aprenderemos como “medir” distância;</a:t>
            </a:r>
          </a:p>
          <a:p>
            <a:pPr lvl="1"/>
            <a:r>
              <a:rPr lang="pt-BR" dirty="0" err="1" smtClean="0"/>
              <a:t>Codaremos</a:t>
            </a:r>
            <a:r>
              <a:rPr lang="pt-BR" dirty="0" smtClean="0"/>
              <a:t> em </a:t>
            </a:r>
            <a:r>
              <a:rPr lang="pt-BR" i="1" dirty="0" err="1" smtClean="0"/>
              <a:t>Python</a:t>
            </a:r>
            <a:r>
              <a:rPr lang="pt-BR" dirty="0" smtClean="0"/>
              <a:t> (Notebooks disponíveis em github</a:t>
            </a:r>
            <a:r>
              <a:rPr lang="pt-BR" dirty="0" smtClean="0"/>
              <a:t>.com/</a:t>
            </a:r>
            <a:r>
              <a:rPr lang="pt-BR" dirty="0" err="1" smtClean="0"/>
              <a:t>AhirtonLopes</a:t>
            </a:r>
            <a:r>
              <a:rPr lang="pt-BR" dirty="0" smtClean="0"/>
              <a:t>)</a:t>
            </a:r>
            <a:endParaRPr lang="pt-BR" dirty="0"/>
          </a:p>
          <a:p>
            <a:pPr marL="593725" lvl="2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593725" lvl="2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593725" lvl="2" indent="0">
              <a:buNone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20064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que é 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o KNN 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(K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Nearest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Neighbors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)?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85720" y="1340768"/>
            <a:ext cx="8606760" cy="945224"/>
          </a:xfrm>
        </p:spPr>
        <p:txBody>
          <a:bodyPr anchor="ctr"/>
          <a:lstStyle/>
          <a:p>
            <a:pPr algn="just"/>
            <a:r>
              <a:rPr lang="pt-BR" dirty="0" smtClean="0"/>
              <a:t>Antes mesmo de prosseguirmos, proponho uma breve atividade:</a:t>
            </a:r>
            <a:endParaRPr lang="pt-BR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285720" y="2357430"/>
            <a:ext cx="8640960" cy="9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73050" lvl="0" indent="-273050" algn="just" eaLnBrk="0" hangingPunct="0"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buSzPct val="85000"/>
              <a:buFont typeface="Wingdings 2" pitchFamily="18" charset="2"/>
              <a:buChar char=""/>
            </a:pPr>
            <a:r>
              <a:rPr lang="pt-BR" sz="2400" dirty="0" smtClean="0">
                <a:latin typeface="Calibri Light" panose="020F0302020204030204" pitchFamily="34" charset="0"/>
              </a:rPr>
              <a:t>Anotem ou mentalizem algumas características sobre vocês mesmos.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285720" y="3429000"/>
            <a:ext cx="8640960" cy="9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73050" lvl="0" indent="-273050" algn="just" eaLnBrk="0" hangingPunct="0"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buSzPct val="85000"/>
              <a:buFont typeface="Wingdings 2" pitchFamily="18" charset="2"/>
              <a:buChar char=""/>
            </a:pPr>
            <a:r>
              <a:rPr lang="pt-BR" sz="2400" dirty="0" smtClean="0">
                <a:latin typeface="Calibri Light" panose="020F0302020204030204" pitchFamily="34" charset="0"/>
              </a:rPr>
              <a:t>Pensaram em características como idade, gênero, altura, hobbies, descendência, cidade/região natal, personalidade, comida favorita, time de futebol favorito ...?</a:t>
            </a:r>
            <a:endParaRPr lang="pt-BR" sz="2400" dirty="0" smtClean="0">
              <a:latin typeface="Calibri Light" panose="020F0302020204030204" pitchFamily="34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285720" y="4714884"/>
            <a:ext cx="8640960" cy="9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73050" lvl="0" indent="-273050" algn="just" eaLnBrk="0" hangingPunct="0"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buSzPct val="85000"/>
              <a:buFont typeface="Wingdings 2" pitchFamily="18" charset="2"/>
              <a:buChar char=""/>
            </a:pPr>
            <a:r>
              <a:rPr lang="pt-BR" sz="2400" dirty="0" smtClean="0">
                <a:latin typeface="Calibri Light" panose="020F0302020204030204" pitchFamily="34" charset="0"/>
              </a:rPr>
              <a:t>Imaginem então como essas informações poderiam ser usados em um sistema de recomendação em uma mídia social!</a:t>
            </a:r>
            <a:endParaRPr lang="pt-BR" sz="2400" dirty="0" smtClean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55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que é 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o KNN 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(K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Nearest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Neighbors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)?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85720" y="2071678"/>
            <a:ext cx="8606760" cy="945224"/>
          </a:xfrm>
        </p:spPr>
        <p:txBody>
          <a:bodyPr anchor="ctr"/>
          <a:lstStyle/>
          <a:p>
            <a:pPr algn="just"/>
            <a:r>
              <a:rPr lang="pt-BR" dirty="0" smtClean="0"/>
              <a:t>Que características podemos considerar mais importantes? Quais características pessoais nos fazem diferir mais umas das outras?</a:t>
            </a:r>
            <a:endParaRPr lang="pt-BR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285720" y="3143248"/>
            <a:ext cx="8640960" cy="9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73050" lvl="0" indent="-273050" algn="just" eaLnBrk="0" hangingPunct="0"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buSzPct val="85000"/>
              <a:buFont typeface="Wingdings 2" pitchFamily="18" charset="2"/>
              <a:buChar char=""/>
            </a:pPr>
            <a:r>
              <a:rPr lang="pt-BR" sz="2400" dirty="0" smtClean="0">
                <a:latin typeface="Calibri Light" panose="020F0302020204030204" pitchFamily="34" charset="0"/>
              </a:rPr>
              <a:t>Quais características, a priori, podem não nos ser úteis?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285720" y="4286256"/>
            <a:ext cx="8640960" cy="9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73050" lvl="0" indent="-273050" algn="just" eaLnBrk="0" hangingPunct="0"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buSzPct val="85000"/>
              <a:buFont typeface="Wingdings 2" pitchFamily="18" charset="2"/>
              <a:buChar char=""/>
            </a:pPr>
            <a:r>
              <a:rPr lang="pt-BR" sz="2400" dirty="0" smtClean="0">
                <a:latin typeface="Calibri Light" panose="020F0302020204030204" pitchFamily="34" charset="0"/>
              </a:rPr>
              <a:t>E se estivéssemos fazendo esse “</a:t>
            </a:r>
            <a:r>
              <a:rPr lang="pt-BR" sz="2400" dirty="0" err="1" smtClean="0">
                <a:latin typeface="Calibri Light" panose="020F0302020204030204" pitchFamily="34" charset="0"/>
              </a:rPr>
              <a:t>matching</a:t>
            </a:r>
            <a:r>
              <a:rPr lang="pt-BR" sz="2400" dirty="0" smtClean="0">
                <a:latin typeface="Calibri Light" panose="020F0302020204030204" pitchFamily="34" charset="0"/>
              </a:rPr>
              <a:t>” para outro problema? Nossos “atributos” escolhidos mudariam? </a:t>
            </a:r>
            <a:endParaRPr lang="pt-BR" sz="2400" dirty="0" smtClean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55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Caso de Uso –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Sistemas de Recomendação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357430"/>
            <a:ext cx="7534735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143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Caso de Uso –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Sistemas de Recomendação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FDBDED64-BD0E-1A4F-AF56-B47820DDF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844824"/>
            <a:ext cx="8686800" cy="40438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43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Caso de Uso –</a:t>
            </a:r>
            <a:br>
              <a:rPr lang="pt-BR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Sistemas de Recomendação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2285992"/>
            <a:ext cx="8640960" cy="3964422"/>
          </a:xfrm>
        </p:spPr>
        <p:txBody>
          <a:bodyPr anchor="ctr"/>
          <a:lstStyle/>
          <a:p>
            <a:pPr algn="just"/>
            <a:r>
              <a:rPr lang="pt-BR" dirty="0" smtClean="0"/>
              <a:t>Eles estão por toda </a:t>
            </a:r>
            <a:r>
              <a:rPr lang="pt-BR" dirty="0" smtClean="0"/>
              <a:t>parte;</a:t>
            </a:r>
            <a:endParaRPr lang="pt-BR" dirty="0" smtClean="0"/>
          </a:p>
          <a:p>
            <a:pPr algn="just"/>
            <a:r>
              <a:rPr lang="pt-BR" dirty="0" smtClean="0"/>
              <a:t>Qualquer </a:t>
            </a:r>
            <a:r>
              <a:rPr lang="pt-BR" dirty="0" smtClean="0"/>
              <a:t>tipo de </a:t>
            </a:r>
            <a:r>
              <a:rPr lang="pt-BR" dirty="0" smtClean="0"/>
              <a:t>compras;</a:t>
            </a:r>
            <a:endParaRPr lang="pt-BR" dirty="0" smtClean="0"/>
          </a:p>
          <a:p>
            <a:pPr lvl="1" algn="just"/>
            <a:r>
              <a:rPr lang="pt-BR" dirty="0" smtClean="0"/>
              <a:t>Novos </a:t>
            </a:r>
            <a:r>
              <a:rPr lang="pt-BR" dirty="0" smtClean="0"/>
              <a:t>artigos</a:t>
            </a:r>
          </a:p>
          <a:p>
            <a:pPr lvl="1" algn="just"/>
            <a:r>
              <a:rPr lang="pt-BR" dirty="0" smtClean="0"/>
              <a:t>Redes </a:t>
            </a:r>
            <a:r>
              <a:rPr lang="pt-BR" dirty="0" smtClean="0"/>
              <a:t>sociais</a:t>
            </a:r>
          </a:p>
          <a:p>
            <a:pPr lvl="1" algn="just"/>
            <a:r>
              <a:rPr lang="pt-BR" dirty="0" smtClean="0"/>
              <a:t>Propaganda</a:t>
            </a:r>
            <a:endParaRPr lang="pt-BR" dirty="0" smtClean="0"/>
          </a:p>
          <a:p>
            <a:pPr algn="just"/>
            <a:r>
              <a:rPr lang="pt-BR" dirty="0" smtClean="0"/>
              <a:t>Serviços </a:t>
            </a:r>
            <a:r>
              <a:rPr lang="pt-BR" dirty="0" smtClean="0"/>
              <a:t>de </a:t>
            </a:r>
            <a:r>
              <a:rPr lang="pt-BR" dirty="0" smtClean="0"/>
              <a:t>namoro</a:t>
            </a:r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3528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ckTem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ck2">
      <a:majorFont>
        <a:latin typeface="Arial Rounded MT Bold"/>
        <a:ea typeface=""/>
        <a:cs typeface=""/>
      </a:majorFont>
      <a:minorFont>
        <a:latin typeface="Consolas"/>
        <a:ea typeface=""/>
        <a:cs typeface=""/>
      </a:minorFont>
    </a:fontScheme>
    <a:fmtScheme name="Patrimônio Líquid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14543</TotalTime>
  <Words>684</Words>
  <Application>Microsoft Macintosh PowerPoint</Application>
  <PresentationFormat>Apresentação na tela (4:3)</PresentationFormat>
  <Paragraphs>101</Paragraphs>
  <Slides>31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MackTema</vt:lpstr>
      <vt:lpstr>Slide 1</vt:lpstr>
      <vt:lpstr>About Me</vt:lpstr>
      <vt:lpstr>Ferramentais</vt:lpstr>
      <vt:lpstr>Roteiro</vt:lpstr>
      <vt:lpstr>O que é o KNN  (K Nearest Neighbors)?</vt:lpstr>
      <vt:lpstr>O que é o KNN  (K Nearest Neighbors)?</vt:lpstr>
      <vt:lpstr>Caso de Uso – Sistemas de Recomendação</vt:lpstr>
      <vt:lpstr>Caso de Uso – Sistemas de Recomendação</vt:lpstr>
      <vt:lpstr>Caso de Uso – Sistemas de Recomendação</vt:lpstr>
      <vt:lpstr>Caso de Uso – Sistemas de Recomendação</vt:lpstr>
      <vt:lpstr>Caso de Uso – Sistemas de Recomendação</vt:lpstr>
      <vt:lpstr>Caso de Uso – Sistemas de Recomendação</vt:lpstr>
      <vt:lpstr>Caso de Uso – Sistemas de Recomendação</vt:lpstr>
      <vt:lpstr>Caso de Uso – Sistemas de Recomendação</vt:lpstr>
      <vt:lpstr>Medindo Distâncias e Similaridade</vt:lpstr>
      <vt:lpstr>Medindo Distâncias e Similaridade</vt:lpstr>
      <vt:lpstr>Algoritmo KNN - Detalhamentos</vt:lpstr>
      <vt:lpstr>Algoritmo KNN - Demo</vt:lpstr>
      <vt:lpstr>Slide 19</vt:lpstr>
      <vt:lpstr>K-Means</vt:lpstr>
      <vt:lpstr>K-Means</vt:lpstr>
      <vt:lpstr>K-Means</vt:lpstr>
      <vt:lpstr>K-Means</vt:lpstr>
      <vt:lpstr>K-Means</vt:lpstr>
      <vt:lpstr>K-Means</vt:lpstr>
      <vt:lpstr>Algoritmo K-Means - Detalhamentos</vt:lpstr>
      <vt:lpstr>Algoritmo K-Means - Aplicações</vt:lpstr>
      <vt:lpstr>Algoritmo K-Means - Detalhamentos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Jose Ahirton Batista Lopes Filho</cp:lastModifiedBy>
  <cp:revision>617</cp:revision>
  <dcterms:created xsi:type="dcterms:W3CDTF">2009-11-26T19:30:22Z</dcterms:created>
  <dcterms:modified xsi:type="dcterms:W3CDTF">2019-05-07T21:07:13Z</dcterms:modified>
</cp:coreProperties>
</file>